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78" r:id="rId7"/>
    <p:sldId id="261" r:id="rId8"/>
    <p:sldId id="294" r:id="rId9"/>
    <p:sldId id="295" r:id="rId10"/>
    <p:sldId id="273" r:id="rId11"/>
    <p:sldId id="279" r:id="rId12"/>
    <p:sldId id="296" r:id="rId13"/>
    <p:sldId id="297" r:id="rId14"/>
    <p:sldId id="277" r:id="rId15"/>
    <p:sldId id="298" r:id="rId16"/>
    <p:sldId id="282" r:id="rId17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4879" autoAdjust="0"/>
  </p:normalViewPr>
  <p:slideViewPr>
    <p:cSldViewPr snapToGrid="0">
      <p:cViewPr varScale="1">
        <p:scale>
          <a:sx n="105" d="100"/>
          <a:sy n="105" d="100"/>
        </p:scale>
        <p:origin x="714" y="10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80" d="100"/>
          <a:sy n="80" d="100"/>
        </p:scale>
        <p:origin x="3984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DA4C52BF-AEA4-4D94-AEAF-FD291C58535A}" type="datetime1">
              <a:rPr lang="ru-RU" smtClean="0"/>
              <a:t>22.10.2024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EF757874-EF65-4B61-B062-40C932C812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62195D36-3ACC-45D5-BB41-0B9C2F04A142}" type="datetime1">
              <a:rPr lang="ru-RU" smtClean="0"/>
              <a:pPr/>
              <a:t>22.10.2024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55247812-3409-784D-BAE7-ABE53735D5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8757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1332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469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0596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2830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073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8655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ru-RU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элемента содержимого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Объект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Таблица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/>
              <a:t>Щелкните значок, чтобы добавить таблицу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ru-RU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 rtlCol="0">
            <a:normAutofit/>
          </a:bodyPr>
          <a:lstStyle>
            <a:lvl1pPr marL="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rtlCol="0" anchor="b">
            <a:no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 +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rtlCol="0" anchor="b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 rtlCol="0">
            <a:normAutofit/>
          </a:bodyPr>
          <a:lstStyle>
            <a:lvl1pPr marL="0" indent="0" algn="l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изображение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Подзаголовок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rtlCol="0" anchor="ctr" anchorCtr="0">
            <a:no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 rtlCol="0"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ru-RU" sz="48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Подзаголовок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элемента содержимого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9" name="Объект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2" name="Объект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элемента содержимого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 rtlCol="0"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lang="ru-RU"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lang="ru-RU"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lang="ru-RU"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lang="ru-RU"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</p:txBody>
      </p:sp>
      <p:sp>
        <p:nvSpPr>
          <p:cNvPr id="4" name="Объект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+ рисунок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rtlCol="0" anchor="b" anchorCtr="0">
            <a:no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4" name="Объект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+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4" name="Объект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2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Местозаполнитель таблицы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Щелкните значок, чтобы добавить таблицу</a:t>
            </a:r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D6D8061D-18C3-4F4F-85EF-561633F58754}" type="datetimeFigureOut">
              <a:rPr lang="ru-RU" smtClean="0"/>
              <a:t>22.10.2024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mailto:koraki@dz3n.r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</p:spPr>
      </p:pic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1952" y="76874"/>
            <a:ext cx="10214522" cy="22860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Telegram-бот для адаптации новых сотрудников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A6456E09-A924-4285-A91C-B7E2FD6E4FE7}"/>
              </a:ext>
            </a:extLst>
          </p:cNvPr>
          <p:cNvSpPr txBox="1">
            <a:spLocks/>
          </p:cNvSpPr>
          <p:nvPr/>
        </p:nvSpPr>
        <p:spPr>
          <a:xfrm>
            <a:off x="8970965" y="5418871"/>
            <a:ext cx="2975228" cy="106612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ru-RU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@zorina_hr_bot</a:t>
            </a:r>
          </a:p>
          <a:p>
            <a:pPr algn="r"/>
            <a:r>
              <a:rPr lang="ru-RU" dirty="0"/>
              <a:t>АО «Стеллар»</a:t>
            </a:r>
          </a:p>
          <a:p>
            <a:pPr algn="r"/>
            <a:r>
              <a:rPr lang="ru-RU" dirty="0"/>
              <a:t>г. Барнаул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90"/>
            <a:ext cx="10515600" cy="1325880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Хранение справочных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84048" y="4836090"/>
            <a:ext cx="11365991" cy="1325880"/>
          </a:xfrm>
          <a:noFill/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Все текстовые данные, в том числе список должностей, уникальные коды, списки ссылок на должностные инструкции, а так же вся справочная информация хранятся в отдельном файле. Данный подход упрощает дальнейшее внесение правок, дополнений, а так же дальнейшую доработку бота.  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2AD845F-E523-4B56-B3FC-E989E7042F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831"/>
          <a:stretch/>
        </p:blipFill>
        <p:spPr>
          <a:xfrm>
            <a:off x="6450711" y="1151894"/>
            <a:ext cx="5143882" cy="28670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F4AC3DF-A044-4ED0-B5E8-8753303E8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54" y="1070934"/>
            <a:ext cx="5512118" cy="352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75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49" y="109728"/>
            <a:ext cx="6172200" cy="749808"/>
          </a:xfrm>
          <a:noFill/>
        </p:spPr>
        <p:txBody>
          <a:bodyPr rtlCol="0" anchor="b"/>
          <a:lstStyle>
            <a:defPPr>
              <a:defRPr lang="ru-RU"/>
            </a:defPPr>
          </a:lstStyle>
          <a:p>
            <a:pPr rtl="0"/>
            <a:r>
              <a:rPr lang="ru-RU" dirty="0"/>
              <a:t>результат</a:t>
            </a:r>
          </a:p>
        </p:txBody>
      </p:sp>
      <p:pic>
        <p:nvPicPr>
          <p:cNvPr id="15" name="Рисунок 5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25" b="4725"/>
          <a:stretch/>
        </p:blipFill>
        <p:spPr>
          <a:xfrm>
            <a:off x="7500938" y="-22225"/>
            <a:ext cx="4714875" cy="6880225"/>
          </a:xfr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CAD2CC74-5CC5-4C37-BD67-C770D91E3578}"/>
              </a:ext>
            </a:extLst>
          </p:cNvPr>
          <p:cNvSpPr txBox="1">
            <a:spLocks/>
          </p:cNvSpPr>
          <p:nvPr/>
        </p:nvSpPr>
        <p:spPr>
          <a:xfrm>
            <a:off x="315355" y="1438017"/>
            <a:ext cx="6262425" cy="4225364"/>
          </a:xfrm>
          <a:prstGeom prst="rect">
            <a:avLst/>
          </a:prstGeom>
          <a:noFill/>
        </p:spPr>
        <p:txBody>
          <a:bodyPr rtlCol="0" anchor="t">
            <a:normAutofit fontScale="85000" lnSpcReduction="10000"/>
          </a:bodyPr>
          <a:lstStyle>
            <a:defPPr>
              <a:defRPr lang="ru-RU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ru-RU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- Реализован удобный и быстрый доступ к информации для новых сотрудников к базовой информации о компании, а так же к должностным инструкциям и регламентам </a:t>
            </a:r>
          </a:p>
          <a:p>
            <a:r>
              <a:rPr lang="ru-RU" dirty="0"/>
              <a:t>- Упрощен процесс получения доступа нанятых сотрудников к данным, что уменьшает затраты времени на первичную адаптацию и обучение  </a:t>
            </a:r>
          </a:p>
          <a:p>
            <a:r>
              <a:rPr lang="ru-RU" dirty="0"/>
              <a:t>- Новые сотрудники могут в случае необходимости оперативно получать интересующие их данные</a:t>
            </a:r>
            <a:r>
              <a:rPr lang="en-US" dirty="0"/>
              <a:t> </a:t>
            </a:r>
            <a:r>
              <a:rPr lang="ru-RU" dirty="0"/>
              <a:t>не обращаясь в </a:t>
            </a:r>
            <a:r>
              <a:rPr lang="en-US" dirty="0"/>
              <a:t>HR </a:t>
            </a:r>
            <a:r>
              <a:rPr lang="ru-RU" dirty="0"/>
              <a:t>департамент, информация всегда под рукой </a:t>
            </a:r>
          </a:p>
        </p:txBody>
      </p:sp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49" y="109728"/>
            <a:ext cx="6172200" cy="749808"/>
          </a:xfrm>
          <a:noFill/>
        </p:spPr>
        <p:txBody>
          <a:bodyPr rtlCol="0" anchor="b"/>
          <a:lstStyle>
            <a:defPPr>
              <a:defRPr lang="ru-RU"/>
            </a:defPPr>
          </a:lstStyle>
          <a:p>
            <a:pPr rtl="0"/>
            <a:r>
              <a:rPr lang="ru-RU" dirty="0"/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5049" y="1021406"/>
            <a:ext cx="5718047" cy="4792961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sz="2000" dirty="0"/>
              <a:t>Функционал бота на текущий момент не полностью закрывает потребности </a:t>
            </a:r>
            <a:r>
              <a:rPr lang="en-US" sz="2000" dirty="0"/>
              <a:t>HR </a:t>
            </a:r>
            <a:r>
              <a:rPr lang="ru-RU" sz="2000" dirty="0"/>
              <a:t>департамента по предоставлению первичной информации о компании и контроле процесса адаптации новых сотрудников, так например, в текущей версии не реализована возможность автоматической отправки в </a:t>
            </a:r>
            <a:r>
              <a:rPr lang="en-US" sz="2000" dirty="0"/>
              <a:t>HR </a:t>
            </a:r>
            <a:r>
              <a:rPr lang="ru-RU" sz="2000" dirty="0"/>
              <a:t>департамент информации о качестве усвоения информации новым сотрудником, а так же не внедрен функционал тестов, опросов и возможности проведения иного «управляемого» процесса обучения нововведениям или контроль изучения новых регламентных документов.</a:t>
            </a:r>
          </a:p>
          <a:p>
            <a:pPr rtl="0"/>
            <a:r>
              <a:rPr lang="ru-RU" sz="2000" dirty="0"/>
              <a:t>Данные функции будут разрабатываться в дальнейших версиях бота.</a:t>
            </a:r>
          </a:p>
        </p:txBody>
      </p:sp>
      <p:pic>
        <p:nvPicPr>
          <p:cNvPr id="15" name="Рисунок 5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96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1" b="1101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940650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11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Текст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98850" y="5562506"/>
            <a:ext cx="4035834" cy="1295494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algn="r" rtl="0"/>
            <a:r>
              <a:rPr lang="ru-RU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Евгений Зорин</a:t>
            </a:r>
          </a:p>
          <a:p>
            <a:pPr algn="r" rtl="0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+7 (923) 008 66 61</a:t>
            </a:r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r" rtl="0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koraki@dz3n.ru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@Evgeniy_Zorin</a:t>
            </a:r>
          </a:p>
          <a:p>
            <a:pPr algn="r" rtl="0"/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Заголовок 5">
            <a:extLst>
              <a:ext uri="{FF2B5EF4-FFF2-40B4-BE49-F238E27FC236}">
                <a16:creationId xmlns:a16="http://schemas.microsoft.com/office/drawing/2014/main" id="{9623F892-88A6-41A0-9CDB-A094364BCBB8}"/>
              </a:ext>
            </a:extLst>
          </p:cNvPr>
          <p:cNvSpPr txBox="1">
            <a:spLocks/>
          </p:cNvSpPr>
          <p:nvPr/>
        </p:nvSpPr>
        <p:spPr>
          <a:xfrm>
            <a:off x="2067531" y="199009"/>
            <a:ext cx="8056938" cy="15762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ru-RU"/>
            </a:defPPr>
            <a:lvl1pPr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lang="ru-RU"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9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СПАСИБО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924" y="358878"/>
            <a:ext cx="5132360" cy="683342"/>
          </a:xfrm>
          <a:noFill/>
        </p:spPr>
        <p:txBody>
          <a:bodyPr rtlCol="0" anchor="b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Цели внедрения бота</a:t>
            </a:r>
          </a:p>
        </p:txBody>
      </p:sp>
      <p:pic>
        <p:nvPicPr>
          <p:cNvPr id="15" name="Рисунок 14" descr="Группа людей, сидящих вокруг стола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216924" y="0"/>
            <a:ext cx="6115050" cy="6858000"/>
          </a:xfrm>
          <a:effectLst>
            <a:outerShdw blurRad="50800" dist="50800" dir="5400000" algn="ctr" rotWithShape="0">
              <a:srgbClr val="000000">
                <a:alpha val="35000"/>
              </a:srgbClr>
            </a:outerShdw>
          </a:effec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517" y="1860804"/>
            <a:ext cx="4837174" cy="3136392"/>
          </a:xfrm>
          <a:noFill/>
        </p:spPr>
        <p:txBody>
          <a:bodyPr rtlCol="0" anchor="t">
            <a:normAutofit fontScale="92500" lnSpcReduction="20000"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- Обеспечить удобный и быстрый доступ к информации для новых сотрудников  </a:t>
            </a:r>
          </a:p>
          <a:p>
            <a:pPr rtl="0"/>
            <a:r>
              <a:rPr lang="ru-RU" dirty="0"/>
              <a:t>- Сократить время на адаптацию и обучение  </a:t>
            </a:r>
          </a:p>
          <a:p>
            <a:pPr rtl="0"/>
            <a:r>
              <a:rPr lang="ru-RU" dirty="0"/>
              <a:t>- Автоматизировать процесс взаимодействия с HR и другими отделами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F521CC79-A4E3-486B-8FF1-8829AD46986D}"/>
              </a:ext>
            </a:extLst>
          </p:cNvPr>
          <p:cNvSpPr txBox="1">
            <a:spLocks/>
          </p:cNvSpPr>
          <p:nvPr/>
        </p:nvSpPr>
        <p:spPr>
          <a:xfrm>
            <a:off x="5349283" y="1860804"/>
            <a:ext cx="6478199" cy="3920564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normAutofit fontScale="70000" lnSpcReduction="20000"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Главной отличительной особенностью данного бота является поддержка режима обычного диалога, с помощью </a:t>
            </a:r>
            <a:r>
              <a:rPr lang="en-US" dirty="0" err="1"/>
              <a:t>chatgpt</a:t>
            </a:r>
            <a:r>
              <a:rPr lang="en-US" dirty="0"/>
              <a:t> </a:t>
            </a:r>
            <a:r>
              <a:rPr lang="ru-RU" dirty="0"/>
              <a:t>от </a:t>
            </a:r>
            <a:r>
              <a:rPr lang="en-US" dirty="0" err="1"/>
              <a:t>openai</a:t>
            </a:r>
            <a:r>
              <a:rPr lang="ru-RU" dirty="0"/>
              <a:t>, который позволяет сотруднику в свободной форме писать вопросы ассистенту и получать на них ответы, а интеграция поиска от </a:t>
            </a:r>
            <a:r>
              <a:rPr lang="en-US" dirty="0"/>
              <a:t>google </a:t>
            </a:r>
            <a:r>
              <a:rPr lang="ru-RU" dirty="0"/>
              <a:t>позволяет боту получать информацию напрямую из сети интернет. Режим чата ограничен, во избежание злоупотребления пользователями, в тот момент как функционал главного меню остается доступным всегда. Основной функционал бота разработан под потребности конкретного заказчика, но не ограничен в возможностях для дальнейшего расширения.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Основные функции</a:t>
            </a:r>
          </a:p>
        </p:txBody>
      </p:sp>
      <p:pic>
        <p:nvPicPr>
          <p:cNvPr id="91" name="Рисунок 90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2" r="5412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Подзаголовок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4145279"/>
            <a:ext cx="5066250" cy="780681"/>
          </a:xfrm>
        </p:spPr>
        <p:txBody>
          <a:bodyPr tIns="108000" rtlCol="0">
            <a:normAutofit lnSpcReduction="10000"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возможности и структура меню бота</a:t>
            </a: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0476" y="0"/>
            <a:ext cx="6241651" cy="1710354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Взаимодействие с ботом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2439" y="1386348"/>
            <a:ext cx="7057727" cy="4542504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</a:lstStyle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Основной функционал бота разделен на 2 способа взаимодействия:</a:t>
            </a:r>
          </a:p>
          <a:p>
            <a:pPr rtl="0">
              <a:lnSpc>
                <a:spcPct val="100000"/>
              </a:lnSpc>
            </a:pPr>
            <a:r>
              <a:rPr lang="ru-RU" sz="1600" dirty="0"/>
              <a:t>Через главное меню</a:t>
            </a:r>
          </a:p>
          <a:p>
            <a:pPr marL="0" lvl="2" indent="0">
              <a:lnSpc>
                <a:spcPct val="100000"/>
              </a:lnSpc>
              <a:buNone/>
            </a:pPr>
            <a:r>
              <a:rPr lang="ru-RU" sz="1600" dirty="0"/>
              <a:t>здесь содержится основная информация о компании, история и ценности, видео о производимой продукции, должностные инструкции и основные правила трудовой дисциплины, а так же важная информация о схеме движения служебного транспорта.</a:t>
            </a:r>
          </a:p>
          <a:p>
            <a:pPr lvl="2">
              <a:lnSpc>
                <a:spcPct val="100000"/>
              </a:lnSpc>
            </a:pPr>
            <a:r>
              <a:rPr lang="ru-RU" sz="1600" dirty="0"/>
              <a:t>Через режим диалога</a:t>
            </a:r>
          </a:p>
          <a:p>
            <a:pPr marL="0" lvl="2" indent="0">
              <a:lnSpc>
                <a:spcPct val="100000"/>
              </a:lnSpc>
              <a:buNone/>
            </a:pPr>
            <a:r>
              <a:rPr lang="ru-RU" sz="1600" dirty="0"/>
              <a:t>Режим диалога обеспечивается поддержкой </a:t>
            </a:r>
            <a:r>
              <a:rPr lang="en-US" sz="1600" dirty="0" err="1"/>
              <a:t>ChatGPT</a:t>
            </a:r>
            <a:r>
              <a:rPr lang="en-US" sz="1600" dirty="0"/>
              <a:t> </a:t>
            </a:r>
            <a:r>
              <a:rPr lang="ru-RU" sz="1600" dirty="0"/>
              <a:t>от </a:t>
            </a:r>
            <a:r>
              <a:rPr lang="en-US" sz="1600" dirty="0" err="1"/>
              <a:t>Openai</a:t>
            </a:r>
            <a:r>
              <a:rPr lang="ru-RU" sz="1600" dirty="0"/>
              <a:t> и работает как простое общение в режиме вопрос – ответ. В данном режиме все запросы пользователя предварительно отправляются в поисковую машину</a:t>
            </a:r>
            <a:r>
              <a:rPr lang="en-US" sz="1600" dirty="0"/>
              <a:t> google</a:t>
            </a:r>
            <a:r>
              <a:rPr lang="ru-RU" sz="1600" dirty="0"/>
              <a:t>, а затем обрабатываются с помощью </a:t>
            </a:r>
            <a:r>
              <a:rPr lang="en-US" sz="1600" dirty="0" err="1"/>
              <a:t>ChatGPT</a:t>
            </a:r>
            <a:r>
              <a:rPr lang="ru-RU" sz="1600" dirty="0"/>
              <a:t>, благодаря чему пользователь может получить данные не только о том, что есть в меню Бота.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EDF919A-F1EF-4441-8C41-0D94E8FE38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503174" cy="47596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6269" y="0"/>
            <a:ext cx="6241651" cy="1710354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Регистрация сотрудника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4024" y="1248696"/>
            <a:ext cx="7426142" cy="2765520"/>
          </a:xfrm>
          <a:noFill/>
        </p:spPr>
        <p:txBody>
          <a:bodyPr vert="horz" lIns="91440" tIns="45720" rIns="91440" bIns="45720" rtlCol="0" anchor="t">
            <a:normAutofit fontScale="92500"/>
          </a:bodyPr>
          <a:lstStyle>
            <a:defPPr>
              <a:defRPr lang="ru-RU"/>
            </a:defPPr>
          </a:lstStyle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Функционал бота доступен только сотрудникам компании.</a:t>
            </a:r>
          </a:p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Для получения доступа сотруднику нужно получить уникальный код должности, именно по нему Бот будет отбирать для него файлы. Перечень должностей и соответствующие им ссылки хранятся в отдельном файле, с целью упрощения обновления данных и дальнейшего расширения функционала. Ключи должностей сгенерированы специально, чтобы исключить случайный ввод комбинации символов случайным пользователем.</a:t>
            </a:r>
          </a:p>
          <a:p>
            <a:pPr marL="0" indent="0" rtl="0">
              <a:lnSpc>
                <a:spcPct val="100000"/>
              </a:lnSpc>
              <a:buNone/>
            </a:pPr>
            <a:endParaRPr lang="ru-RU" sz="1600" dirty="0"/>
          </a:p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фрагмент справочника должностей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B9E235D-B5C6-4C95-B7DC-1271C005B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15384" cy="51760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21F5D53-2A4B-4B40-873D-DEE0725C4C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59"/>
          <a:stretch/>
        </p:blipFill>
        <p:spPr>
          <a:xfrm>
            <a:off x="5948515" y="4087369"/>
            <a:ext cx="4497965" cy="197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885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A0063CD-3A16-4E3F-AC5A-2E9FD08C5A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68" y="267083"/>
            <a:ext cx="4614863" cy="29956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7619" y="0"/>
            <a:ext cx="6241651" cy="1710354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Динамическое меню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0724" y="1541304"/>
            <a:ext cx="6320308" cy="1887696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</a:lstStyle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Благодаря привязке пользователей Бота к уникальным кодам должностей реализовано динамическое меню Должностных инструкций, которое Бот формирует из списка ссылок, хранящихся в отдельном файле. Количество файлов, предназначенных для разных должностей отличается, поэтому количество пунктов меню для каждого сотрудника, нажавшего данный пункт, будет разным.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5778E29-5433-4196-BCE2-E04FA083D0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31" b="50524"/>
          <a:stretch/>
        </p:blipFill>
        <p:spPr>
          <a:xfrm>
            <a:off x="430105" y="4330552"/>
            <a:ext cx="11036819" cy="159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42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Подход к реализации</a:t>
            </a:r>
          </a:p>
        </p:txBody>
      </p:sp>
      <p:sp>
        <p:nvSpPr>
          <p:cNvPr id="12" name="Подзаголовок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И почему все в отдельных файлах...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90"/>
            <a:ext cx="10515600" cy="1325880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Диалог с пользователем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84048" y="4572000"/>
            <a:ext cx="11365991" cy="1589970"/>
          </a:xfrm>
          <a:noFill/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Все пункты меню «отлавливаются» по упоминанию определенных фраз, таким образом, даже если сотрудник не проходит в нужный ему раздел через меню, а просто вводит то, что ему нужно, он все равно получит доступ к интересующей информации. Таким образом при вводе «информация о компании» запрос не уйдет на обработку </a:t>
            </a:r>
            <a:r>
              <a:rPr lang="en-US" dirty="0" err="1"/>
              <a:t>ChatGPT</a:t>
            </a:r>
            <a:r>
              <a:rPr lang="ru-RU" dirty="0"/>
              <a:t>, а просто будет выдан соответствующий раздел, что снизит время отклика, из-за отсутствия запроса через </a:t>
            </a:r>
            <a:r>
              <a:rPr lang="en-US" dirty="0"/>
              <a:t>API</a:t>
            </a:r>
            <a:r>
              <a:rPr lang="ru-RU" dirty="0"/>
              <a:t> </a:t>
            </a:r>
            <a:r>
              <a:rPr lang="en-US" dirty="0" err="1"/>
              <a:t>Openai</a:t>
            </a:r>
            <a:r>
              <a:rPr lang="ru-RU" dirty="0"/>
              <a:t>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9FFCF16-1238-4566-B894-43D6B40A2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49" y="950976"/>
            <a:ext cx="4715230" cy="320573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A510A6F-F423-4017-94B1-0402DDC45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493" y="1250474"/>
            <a:ext cx="4429125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90"/>
            <a:ext cx="10515600" cy="1325880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Хранение данных о пользователе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84048" y="4572000"/>
            <a:ext cx="11365991" cy="1589970"/>
          </a:xfrm>
          <a:noFill/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Данные о зарегистрировавшемся сотруднике, количество токенов для запросов в </a:t>
            </a:r>
            <a:r>
              <a:rPr lang="en-US" dirty="0"/>
              <a:t>API</a:t>
            </a:r>
            <a:r>
              <a:rPr lang="ru-RU" dirty="0"/>
              <a:t>, количество оставшихся токенов, контекст диалога с </a:t>
            </a:r>
            <a:r>
              <a:rPr lang="en-US" dirty="0" err="1"/>
              <a:t>ChatGPT</a:t>
            </a:r>
            <a:r>
              <a:rPr lang="ru-RU" dirty="0"/>
              <a:t>, а так же код и название должности сотрудника хранится в файле </a:t>
            </a:r>
            <a:r>
              <a:rPr lang="en-US" dirty="0"/>
              <a:t>users.csv</a:t>
            </a:r>
            <a:r>
              <a:rPr lang="ru-RU" dirty="0"/>
              <a:t>, таким образом бот помнит всех сотрудников, которые уже получили доступ к функционалу бота, что исключает доступ к служебным файлам компании посторонними людьми, в то же время не перегружает каждый новый доступ к меню или файлам для имеющихся в базе сотрудников.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B2B5677-7209-4430-99F7-DBF5D2546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9339"/>
            <a:ext cx="12192000" cy="123076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64299A9-6080-4881-8F01-64744C001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54" y="2781300"/>
            <a:ext cx="5019675" cy="1295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3F3B2FB-A14A-47A4-97CB-2832A3C0A3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8219"/>
          <a:stretch/>
        </p:blipFill>
        <p:spPr>
          <a:xfrm>
            <a:off x="4764405" y="2771775"/>
            <a:ext cx="6885052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56060"/>
      </p:ext>
    </p:extLst>
  </p:cSld>
  <p:clrMapOvr>
    <a:masterClrMapping/>
  </p:clrMapOvr>
</p:sld>
</file>

<file path=ppt/theme/theme1.xml><?xml version="1.0" encoding="utf-8"?>
<a:theme xmlns:a="http://schemas.openxmlformats.org/drawingml/2006/main" name="Пользовательская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622</TotalTime>
  <Words>773</Words>
  <Application>Microsoft Office PowerPoint</Application>
  <PresentationFormat>Широкоэкранный</PresentationFormat>
  <Paragraphs>56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Wingdings</vt:lpstr>
      <vt:lpstr>Пользовательская</vt:lpstr>
      <vt:lpstr>Telegram-бот для адаптации новых сотрудников</vt:lpstr>
      <vt:lpstr>Цели внедрения бота</vt:lpstr>
      <vt:lpstr>Основные функции</vt:lpstr>
      <vt:lpstr>Взаимодействие с ботом</vt:lpstr>
      <vt:lpstr>Регистрация сотрудника</vt:lpstr>
      <vt:lpstr>Динамическое меню</vt:lpstr>
      <vt:lpstr>Подход к реализации</vt:lpstr>
      <vt:lpstr>Диалог с пользователем</vt:lpstr>
      <vt:lpstr>Хранение данных о пользователе</vt:lpstr>
      <vt:lpstr>Хранение справочных данных</vt:lpstr>
      <vt:lpstr>результат</vt:lpstr>
      <vt:lpstr>выводы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БАЗОВАЯ ПРЕЗЕНТАЦИЯ</dc:title>
  <dc:creator>Evgeniy Zorin</dc:creator>
  <cp:lastModifiedBy>Evgeniy Zorin</cp:lastModifiedBy>
  <cp:revision>19</cp:revision>
  <dcterms:created xsi:type="dcterms:W3CDTF">2024-02-14T18:56:44Z</dcterms:created>
  <dcterms:modified xsi:type="dcterms:W3CDTF">2024-10-22T02:27:21Z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